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72" r:id="rId10"/>
    <p:sldId id="273" r:id="rId11"/>
    <p:sldId id="267" r:id="rId12"/>
    <p:sldId id="263" r:id="rId13"/>
    <p:sldId id="264" r:id="rId14"/>
    <p:sldId id="274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9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646" y="404665"/>
            <a:ext cx="541396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105474" y="5738291"/>
            <a:ext cx="3491880" cy="421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9000"/>
              </a:lnSpc>
            </a:pP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10 марта 2016 г</a:t>
            </a:r>
            <a:r>
              <a:rPr lang="ru-RU" b="1" kern="1400" dirty="0" smtClean="0">
                <a:solidFill>
                  <a:srgbClr val="000080"/>
                </a:solidFill>
                <a:latin typeface="Bookman Old Style"/>
              </a:rPr>
              <a:t>.</a:t>
            </a:r>
            <a:endParaRPr lang="ru-RU" sz="1100" kern="1400" dirty="0">
              <a:solidFill>
                <a:srgbClr val="0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2874460"/>
            <a:ext cx="6012160" cy="1593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9000"/>
              </a:lnSpc>
            </a:pPr>
            <a:r>
              <a:rPr lang="ru-RU" sz="2400" b="1" kern="1400" dirty="0">
                <a:solidFill>
                  <a:srgbClr val="000080"/>
                </a:solidFill>
                <a:latin typeface="Bookman Old Style"/>
              </a:rPr>
              <a:t>«Инклюзивное образование</a:t>
            </a:r>
            <a:endParaRPr lang="ru-RU" sz="24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</a:pPr>
            <a:r>
              <a:rPr lang="ru-RU" sz="2400" b="1" kern="1400" dirty="0">
                <a:solidFill>
                  <a:srgbClr val="000080"/>
                </a:solidFill>
                <a:latin typeface="Bookman Old Style"/>
              </a:rPr>
              <a:t>в современном</a:t>
            </a:r>
            <a:endParaRPr lang="ru-RU" sz="24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</a:pPr>
            <a:r>
              <a:rPr lang="ru-RU" sz="2400" b="1" kern="1400" dirty="0">
                <a:solidFill>
                  <a:srgbClr val="000080"/>
                </a:solidFill>
                <a:latin typeface="Bookman Old Style"/>
              </a:rPr>
              <a:t>образовательном пространстве»</a:t>
            </a:r>
            <a:endParaRPr lang="ru-RU" sz="2400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ru-RU" sz="1000" kern="1400" dirty="0">
                <a:solidFill>
                  <a:srgbClr val="000000"/>
                </a:solidFill>
              </a:rPr>
              <a:t> </a:t>
            </a:r>
          </a:p>
        </p:txBody>
      </p:sp>
      <p:pic>
        <p:nvPicPr>
          <p:cNvPr id="1027" name="Picture 3" descr="логотип ИМЦ_цвет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304" y="5157982"/>
            <a:ext cx="148590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390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671691"/>
            <a:ext cx="745107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Создание </a:t>
            </a:r>
            <a:r>
              <a:rPr lang="ru-RU" dirty="0" err="1" smtClean="0"/>
              <a:t>безбарьерной</a:t>
            </a:r>
            <a:r>
              <a:rPr lang="ru-RU" dirty="0" smtClean="0"/>
              <a:t> школьной среды</a:t>
            </a:r>
          </a:p>
          <a:p>
            <a:endParaRPr lang="ru-RU" dirty="0" smtClean="0"/>
          </a:p>
          <a:p>
            <a:r>
              <a:rPr lang="ru-RU" dirty="0" smtClean="0"/>
              <a:t>2. Разработка и применение нормативно - правовой базы</a:t>
            </a:r>
          </a:p>
          <a:p>
            <a:endParaRPr lang="ru-RU" dirty="0" smtClean="0"/>
          </a:p>
          <a:p>
            <a:r>
              <a:rPr lang="ru-RU" dirty="0" smtClean="0"/>
              <a:t>3. Разработка системы и проведение мониторинговых исследований</a:t>
            </a:r>
          </a:p>
          <a:p>
            <a:endParaRPr lang="ru-RU" dirty="0" smtClean="0"/>
          </a:p>
          <a:p>
            <a:r>
              <a:rPr lang="ru-RU" dirty="0" smtClean="0"/>
              <a:t>4. Подготовка и переподготовка педагогических кадров</a:t>
            </a:r>
          </a:p>
          <a:p>
            <a:endParaRPr lang="ru-RU" dirty="0" smtClean="0"/>
          </a:p>
          <a:p>
            <a:r>
              <a:rPr lang="ru-RU" dirty="0" smtClean="0"/>
              <a:t>5. Разработка рекомендаций по обучению и сопровождению детей с ОВЗ</a:t>
            </a:r>
          </a:p>
          <a:p>
            <a:endParaRPr lang="ru-RU" dirty="0" smtClean="0"/>
          </a:p>
          <a:p>
            <a:r>
              <a:rPr lang="ru-RU" dirty="0" smtClean="0"/>
              <a:t>6. Поддержка здоровья детей с ОВЗ</a:t>
            </a:r>
          </a:p>
          <a:p>
            <a:endParaRPr lang="ru-RU" dirty="0" smtClean="0"/>
          </a:p>
          <a:p>
            <a:r>
              <a:rPr lang="ru-RU" dirty="0" smtClean="0"/>
              <a:t>7. Создание позитивного толерантного отношения к детям с ОВЗ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8. Создание оптимальной модели инклюзивного образования.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489879" y="72488"/>
            <a:ext cx="20008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Задачи проекта: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76799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36532" y="192616"/>
            <a:ext cx="8999964" cy="2413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b="1">
                <a:effectLst/>
                <a:latin typeface="Times New Roman"/>
                <a:ea typeface="Calibri"/>
                <a:cs typeface="Times New Roman"/>
              </a:rPr>
              <a:t>УПРАВЛЕНИЕ</a:t>
            </a:r>
            <a:endParaRPr lang="ru-RU" sz="120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051394" y="6646921"/>
            <a:ext cx="5482133" cy="25717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>
                <a:effectLst/>
                <a:latin typeface="Times New Roman"/>
                <a:ea typeface="Calibri"/>
                <a:cs typeface="Times New Roman"/>
              </a:rPr>
              <a:t>Индивидуальная карта каждого ученика</a:t>
            </a:r>
            <a:endParaRPr lang="ru-RU" sz="120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82041" y="370099"/>
            <a:ext cx="1495425" cy="11715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effectLst/>
                <a:latin typeface="Times New Roman"/>
                <a:ea typeface="Calibri"/>
                <a:cs typeface="Times New Roman"/>
              </a:rPr>
              <a:t>Нормативная база:</a:t>
            </a:r>
            <a:endParaRPr lang="ru-RU" sz="1000" dirty="0">
              <a:effectLst/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effectLst/>
                <a:latin typeface="Times New Roman"/>
                <a:ea typeface="Calibri"/>
                <a:cs typeface="Times New Roman"/>
              </a:rPr>
              <a:t>Федеральная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effectLst/>
                <a:latin typeface="Times New Roman"/>
                <a:ea typeface="Calibri"/>
                <a:cs typeface="Times New Roman"/>
              </a:rPr>
              <a:t>Региональная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effectLst/>
                <a:latin typeface="Times New Roman"/>
                <a:ea typeface="Calibri"/>
                <a:cs typeface="Times New Roman"/>
              </a:rPr>
              <a:t>Районная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effectLst/>
                <a:latin typeface="Times New Roman"/>
                <a:ea typeface="Calibri"/>
                <a:cs typeface="Times New Roman"/>
              </a:rPr>
              <a:t>Локальные акты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200" dirty="0">
                <a:effectLst/>
                <a:latin typeface="Times New Roman"/>
                <a:ea typeface="Calibri"/>
                <a:cs typeface="Times New Roman"/>
              </a:rPr>
              <a:t> 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277467" y="370099"/>
            <a:ext cx="2505075" cy="11715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effectLst/>
                <a:latin typeface="Times New Roman"/>
                <a:ea typeface="Calibri"/>
                <a:cs typeface="Times New Roman"/>
              </a:rPr>
              <a:t>Стратегическое развитие: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effectLst/>
                <a:latin typeface="Times New Roman"/>
                <a:ea typeface="Calibri"/>
                <a:cs typeface="Times New Roman"/>
              </a:rPr>
              <a:t>Программа развития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effectLst/>
                <a:latin typeface="Times New Roman"/>
                <a:ea typeface="Calibri"/>
                <a:cs typeface="Times New Roman"/>
              </a:rPr>
              <a:t>Программа ОЭР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effectLst/>
                <a:latin typeface="Times New Roman"/>
                <a:ea typeface="Calibri"/>
                <a:cs typeface="Times New Roman"/>
              </a:rPr>
              <a:t>Годовой план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effectLst/>
                <a:latin typeface="Times New Roman"/>
                <a:ea typeface="Calibri"/>
                <a:cs typeface="Times New Roman"/>
              </a:rPr>
              <a:t>Система научно-педагогического менеджмента и контроля в ОУ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82543" y="368829"/>
            <a:ext cx="1552574" cy="11715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effectLst/>
                <a:latin typeface="Times New Roman"/>
                <a:ea typeface="Calibri"/>
                <a:cs typeface="Times New Roman"/>
              </a:rPr>
              <a:t>Формы управления:</a:t>
            </a:r>
            <a:endParaRPr lang="ru-RU" sz="900" dirty="0">
              <a:effectLst/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Государственно-общественное управление (педсовет, родительский комитет, попечительский совет)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Внешняя экспертная оценка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0" y="502179"/>
            <a:ext cx="1626104" cy="3143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200" b="1">
                <a:effectLst/>
                <a:latin typeface="Times New Roman"/>
                <a:ea typeface="Calibri"/>
                <a:cs typeface="Times New Roman"/>
              </a:rPr>
              <a:t>УСЛОВИЯ</a:t>
            </a:r>
            <a:endParaRPr lang="ru-RU" sz="120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549593" y="503449"/>
            <a:ext cx="1577553" cy="31305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200" b="1" dirty="0">
                <a:effectLst/>
                <a:latin typeface="Times New Roman"/>
                <a:ea typeface="Calibri"/>
                <a:cs typeface="Times New Roman"/>
              </a:rPr>
              <a:t>РЕЗУЛЬТАТ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335762" y="286279"/>
            <a:ext cx="19431" cy="2211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8676456" y="184678"/>
            <a:ext cx="9525" cy="295275"/>
          </a:xfrm>
          <a:prstGeom prst="straightConnector1">
            <a:avLst/>
          </a:prstGeom>
          <a:noFill/>
          <a:ln w="25400" cap="flat" cmpd="sng" algn="ctr">
            <a:solidFill>
              <a:srgbClr val="9BBB59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7" name="Прямоугольник 16"/>
          <p:cNvSpPr/>
          <p:nvPr/>
        </p:nvSpPr>
        <p:spPr>
          <a:xfrm>
            <a:off x="-29146" y="858763"/>
            <a:ext cx="1771650" cy="310099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effectLst/>
                <a:latin typeface="Times New Roman"/>
                <a:ea typeface="Calibri"/>
                <a:cs typeface="Times New Roman"/>
              </a:rPr>
              <a:t>-организационно-педагогические условия;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effectLst/>
                <a:latin typeface="Times New Roman"/>
                <a:ea typeface="Calibri"/>
                <a:cs typeface="Times New Roman"/>
              </a:rPr>
              <a:t>-</a:t>
            </a:r>
            <a:r>
              <a:rPr lang="ru-RU" sz="1200" dirty="0" err="1">
                <a:effectLst/>
                <a:latin typeface="Times New Roman"/>
                <a:ea typeface="Calibri"/>
                <a:cs typeface="Times New Roman"/>
              </a:rPr>
              <a:t>безбарьерная</a:t>
            </a:r>
            <a:r>
              <a:rPr lang="ru-RU" sz="1200" dirty="0">
                <a:effectLst/>
                <a:latin typeface="Times New Roman"/>
                <a:ea typeface="Calibri"/>
                <a:cs typeface="Times New Roman"/>
              </a:rPr>
              <a:t> физическая среда;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effectLst/>
                <a:latin typeface="Times New Roman"/>
                <a:ea typeface="Calibri"/>
                <a:cs typeface="Times New Roman"/>
              </a:rPr>
              <a:t>-открытая среда воспитания и социализации;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effectLst/>
                <a:latin typeface="Times New Roman"/>
                <a:ea typeface="Calibri"/>
                <a:cs typeface="Times New Roman"/>
              </a:rPr>
              <a:t>-ресурсы: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1200" dirty="0">
                <a:effectLst/>
                <a:latin typeface="Times New Roman"/>
                <a:ea typeface="Calibri"/>
                <a:cs typeface="Times New Roman"/>
              </a:rPr>
              <a:t>материально-технические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1200" dirty="0">
                <a:effectLst/>
                <a:latin typeface="Times New Roman"/>
                <a:ea typeface="Calibri"/>
                <a:cs typeface="Times New Roman"/>
              </a:rPr>
              <a:t>финансовые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1200" dirty="0">
                <a:effectLst/>
                <a:latin typeface="Times New Roman"/>
                <a:ea typeface="Calibri"/>
                <a:cs typeface="Times New Roman"/>
              </a:rPr>
              <a:t>информационные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1200" dirty="0">
                <a:effectLst/>
                <a:latin typeface="Times New Roman"/>
                <a:ea typeface="Calibri"/>
                <a:cs typeface="Times New Roman"/>
              </a:rPr>
              <a:t>социального партнерства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239867" y="897884"/>
            <a:ext cx="1904133" cy="347144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effectLst/>
                <a:latin typeface="Times New Roman"/>
                <a:ea typeface="Calibri"/>
                <a:cs typeface="Times New Roman"/>
              </a:rPr>
              <a:t>Инновационный продукт</a:t>
            </a:r>
            <a:r>
              <a:rPr lang="ru-RU" sz="1000" dirty="0">
                <a:effectLst/>
                <a:latin typeface="Times New Roman"/>
                <a:ea typeface="Calibri"/>
                <a:cs typeface="Times New Roman"/>
              </a:rPr>
              <a:t>: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effectLst/>
                <a:latin typeface="Times New Roman"/>
                <a:ea typeface="Calibri"/>
                <a:cs typeface="Times New Roman"/>
              </a:rPr>
              <a:t>программы, публикации, методические разработки, диагностические материалы и материалы сайта, материалы СМИ и пр.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effectLst/>
                <a:latin typeface="Times New Roman"/>
                <a:ea typeface="Calibri"/>
                <a:cs typeface="Times New Roman"/>
              </a:rPr>
              <a:t>Результаты сетевого взаимодействия</a:t>
            </a:r>
            <a:r>
              <a:rPr lang="ru-RU" sz="1000" dirty="0">
                <a:effectLst/>
                <a:latin typeface="Times New Roman"/>
                <a:ea typeface="Calibri"/>
                <a:cs typeface="Times New Roman"/>
              </a:rPr>
              <a:t>: семинары, конференции, мастер-классы, </a:t>
            </a:r>
            <a:r>
              <a:rPr lang="ru-RU" sz="1000" dirty="0" err="1">
                <a:effectLst/>
                <a:latin typeface="Times New Roman"/>
                <a:ea typeface="Calibri"/>
                <a:cs typeface="Times New Roman"/>
              </a:rPr>
              <a:t>вебинары</a:t>
            </a:r>
            <a:r>
              <a:rPr lang="ru-RU" sz="1000" dirty="0">
                <a:effectLst/>
                <a:latin typeface="Times New Roman"/>
                <a:ea typeface="Calibri"/>
                <a:cs typeface="Times New Roman"/>
              </a:rPr>
              <a:t>, материалы исследований, сборники и пр.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effectLst/>
                <a:latin typeface="Times New Roman"/>
                <a:ea typeface="Calibri"/>
                <a:cs typeface="Times New Roman"/>
              </a:rPr>
              <a:t>Результаты </a:t>
            </a:r>
            <a:r>
              <a:rPr lang="ru-RU" sz="1000" b="1" dirty="0" err="1">
                <a:effectLst/>
                <a:latin typeface="Times New Roman"/>
                <a:ea typeface="Calibri"/>
                <a:cs typeface="Times New Roman"/>
              </a:rPr>
              <a:t>проф.развития</a:t>
            </a:r>
            <a:r>
              <a:rPr lang="ru-RU" sz="1000" dirty="0">
                <a:effectLst/>
                <a:latin typeface="Times New Roman"/>
                <a:ea typeface="Calibri"/>
                <a:cs typeface="Times New Roman"/>
              </a:rPr>
              <a:t> (сертификаты, удостоверения, награды, портфолио)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effectLst/>
                <a:latin typeface="Times New Roman"/>
                <a:ea typeface="Calibri"/>
                <a:cs typeface="Times New Roman"/>
              </a:rPr>
              <a:t>Результаты индивидуальной работы</a:t>
            </a:r>
            <a:r>
              <a:rPr lang="ru-RU" sz="1000" dirty="0">
                <a:effectLst/>
                <a:latin typeface="Times New Roman"/>
                <a:ea typeface="Calibri"/>
                <a:cs typeface="Times New Roman"/>
              </a:rPr>
              <a:t> школьников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effectLst/>
                <a:latin typeface="Times New Roman"/>
                <a:ea typeface="Calibri"/>
                <a:cs typeface="Times New Roman"/>
              </a:rPr>
              <a:t>Результаты деятельности</a:t>
            </a:r>
            <a:r>
              <a:rPr lang="ru-RU" sz="1000" dirty="0">
                <a:effectLst/>
                <a:latin typeface="Times New Roman"/>
                <a:ea typeface="Calibri"/>
                <a:cs typeface="Times New Roman"/>
              </a:rPr>
              <a:t> волонтеров и друзей проекта «3</a:t>
            </a:r>
            <a:r>
              <a:rPr lang="en-US" sz="1000" dirty="0">
                <a:effectLst/>
                <a:latin typeface="Times New Roman"/>
                <a:ea typeface="Calibri"/>
                <a:cs typeface="Times New Roman"/>
              </a:rPr>
              <a:t>D</a:t>
            </a:r>
            <a:r>
              <a:rPr lang="ru-RU" sz="1000" dirty="0">
                <a:effectLst/>
                <a:latin typeface="Times New Roman"/>
                <a:ea typeface="Calibri"/>
                <a:cs typeface="Times New Roman"/>
              </a:rPr>
              <a:t>»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4499842" y="286279"/>
            <a:ext cx="0" cy="180975"/>
          </a:xfrm>
          <a:prstGeom prst="straightConnector1">
            <a:avLst/>
          </a:prstGeom>
          <a:noFill/>
          <a:ln w="25400" cap="flat" cmpd="sng" algn="ctr">
            <a:solidFill>
              <a:srgbClr val="9BBB59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20" name="Прямая со стрелкой 19"/>
          <p:cNvCxnSpPr/>
          <p:nvPr/>
        </p:nvCxnSpPr>
        <p:spPr>
          <a:xfrm>
            <a:off x="467545" y="816504"/>
            <a:ext cx="0" cy="233892"/>
          </a:xfrm>
          <a:prstGeom prst="straightConnector1">
            <a:avLst/>
          </a:prstGeom>
          <a:noFill/>
          <a:ln w="25400" cap="flat" cmpd="sng" algn="ctr">
            <a:solidFill>
              <a:srgbClr val="9BBB59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21" name="Прямая со стрелкой 20"/>
          <p:cNvCxnSpPr/>
          <p:nvPr/>
        </p:nvCxnSpPr>
        <p:spPr>
          <a:xfrm flipH="1">
            <a:off x="8651295" y="740305"/>
            <a:ext cx="11255" cy="215581"/>
          </a:xfrm>
          <a:prstGeom prst="straightConnector1">
            <a:avLst/>
          </a:prstGeom>
          <a:noFill/>
          <a:ln w="25400" cap="flat" cmpd="sng" algn="ctr">
            <a:solidFill>
              <a:srgbClr val="9BBB59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2" name="Прямоугольник 21"/>
          <p:cNvSpPr/>
          <p:nvPr/>
        </p:nvSpPr>
        <p:spPr>
          <a:xfrm>
            <a:off x="-1" y="4007602"/>
            <a:ext cx="1691681" cy="273216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effectLst/>
                <a:latin typeface="Times New Roman"/>
                <a:ea typeface="Calibri"/>
                <a:cs typeface="Times New Roman"/>
              </a:rPr>
              <a:t>Образовательный процесс и социализация школьников</a:t>
            </a:r>
            <a:r>
              <a:rPr lang="ru-RU" sz="1000" dirty="0">
                <a:effectLst/>
                <a:latin typeface="Times New Roman"/>
                <a:ea typeface="Calibri"/>
                <a:cs typeface="Times New Roman"/>
              </a:rPr>
              <a:t>: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effectLst/>
                <a:latin typeface="Times New Roman"/>
                <a:ea typeface="Calibri"/>
                <a:cs typeface="Times New Roman"/>
              </a:rPr>
              <a:t>Образовательная программа ОУ, учебные планы, программы, индивидуальные учебные планы 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effectLst/>
                <a:latin typeface="Times New Roman"/>
                <a:ea typeface="Calibri"/>
                <a:cs typeface="Times New Roman"/>
              </a:rPr>
              <a:t>Программы доп. образования</a:t>
            </a: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 и воспитания: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плавание, театр, «Красота и здоровье» -адаптивная физическая культура (АФК), выезды на Загородную дачу, программа </a:t>
            </a:r>
            <a:r>
              <a:rPr lang="ru-RU" sz="900" dirty="0" err="1">
                <a:effectLst/>
                <a:latin typeface="Times New Roman"/>
                <a:ea typeface="Calibri"/>
                <a:cs typeface="Times New Roman"/>
              </a:rPr>
              <a:t>сенсо</a:t>
            </a: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-моторного развития, проект </a:t>
            </a:r>
            <a:r>
              <a:rPr lang="ru-RU" sz="1050" dirty="0">
                <a:effectLst/>
                <a:latin typeface="Times New Roman"/>
                <a:ea typeface="Calibri"/>
                <a:cs typeface="Times New Roman"/>
              </a:rPr>
              <a:t>«3</a:t>
            </a:r>
            <a:r>
              <a:rPr lang="en-US" sz="1050" dirty="0">
                <a:effectLst/>
                <a:latin typeface="Times New Roman"/>
                <a:ea typeface="Calibri"/>
                <a:cs typeface="Times New Roman"/>
              </a:rPr>
              <a:t>D</a:t>
            </a:r>
            <a:r>
              <a:rPr lang="ru-RU" sz="1050" dirty="0">
                <a:effectLst/>
                <a:latin typeface="Times New Roman"/>
                <a:ea typeface="Calibri"/>
                <a:cs typeface="Times New Roman"/>
              </a:rPr>
              <a:t>»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-324544" y="230832"/>
            <a:ext cx="0" cy="4467225"/>
          </a:xfrm>
          <a:prstGeom prst="straightConnector1">
            <a:avLst/>
          </a:prstGeom>
          <a:noFill/>
          <a:ln w="25400" cap="flat" cmpd="sng" algn="ctr">
            <a:solidFill>
              <a:srgbClr val="9BBB59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4" name="Прямоугольник 23"/>
          <p:cNvSpPr/>
          <p:nvPr/>
        </p:nvSpPr>
        <p:spPr>
          <a:xfrm>
            <a:off x="1723567" y="4369329"/>
            <a:ext cx="1552576" cy="237043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effectLst/>
                <a:latin typeface="Times New Roman"/>
                <a:ea typeface="Calibri"/>
                <a:cs typeface="Times New Roman"/>
              </a:rPr>
              <a:t>Деятельность службы сопровождения: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Психолог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Руководитель службы здоровья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Логопед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Социальный педагог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Массажист, физиотерапевт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Медсестра 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Специалист по АФК и ЛФК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dirty="0" err="1">
                <a:effectLst/>
                <a:latin typeface="Times New Roman"/>
                <a:ea typeface="Calibri"/>
                <a:cs typeface="Times New Roman"/>
              </a:rPr>
              <a:t>Тьютор</a:t>
            </a: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 индивидуального сопровождения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317472" y="4476513"/>
            <a:ext cx="2324100" cy="22479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effectLst/>
                <a:latin typeface="Times New Roman"/>
                <a:ea typeface="Calibri"/>
                <a:cs typeface="Times New Roman"/>
              </a:rPr>
              <a:t>Научно-методическое сопровождение: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Проектирование и реализация содержания и форм образовательного процесса и социализации учащихся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Адаптация дисциплин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Разработка пособий, диагностических материалов, планов занятий, программ, в </a:t>
            </a:r>
            <a:r>
              <a:rPr lang="ru-RU" sz="900" dirty="0" err="1">
                <a:effectLst/>
                <a:latin typeface="Times New Roman"/>
                <a:ea typeface="Calibri"/>
                <a:cs typeface="Times New Roman"/>
              </a:rPr>
              <a:t>т.ч</a:t>
            </a: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. программ индивидуального сопровождения учащихся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Научно-методическая деятельность педагогического коллектива и ее представление (в СМИ, публикациях, на сайте и т.д.)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Мониторинговые исследования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541877" y="4457992"/>
            <a:ext cx="2019300" cy="22479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effectLst/>
                <a:latin typeface="Times New Roman"/>
                <a:ea typeface="Calibri"/>
                <a:cs typeface="Times New Roman"/>
              </a:rPr>
              <a:t>Профессиональное развитие: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Переподготовка и повышение квалификации в сфере инклюзивного образования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Партнерство (</a:t>
            </a:r>
            <a:r>
              <a:rPr lang="ru-RU" sz="900" dirty="0" err="1">
                <a:effectLst/>
                <a:latin typeface="Times New Roman"/>
                <a:ea typeface="Calibri"/>
                <a:cs typeface="Times New Roman"/>
              </a:rPr>
              <a:t>СПбАППО</a:t>
            </a: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, СПбГУ, РГПУ, Ин-т Рауля </a:t>
            </a:r>
            <a:r>
              <a:rPr lang="ru-RU" sz="900" dirty="0" err="1">
                <a:effectLst/>
                <a:latin typeface="Times New Roman"/>
                <a:ea typeface="Calibri"/>
                <a:cs typeface="Times New Roman"/>
              </a:rPr>
              <a:t>Валленберга</a:t>
            </a: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, ЦППМС Калининского р-на)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Освоение новых видов профессиональной деятельности (</a:t>
            </a:r>
            <a:r>
              <a:rPr lang="ru-RU" sz="900" dirty="0" err="1">
                <a:effectLst/>
                <a:latin typeface="Times New Roman"/>
                <a:ea typeface="Calibri"/>
                <a:cs typeface="Times New Roman"/>
              </a:rPr>
              <a:t>тьютор</a:t>
            </a: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, консультант и пр.)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Внутренняя экспертиза: педсовет, </a:t>
            </a:r>
            <a:r>
              <a:rPr lang="ru-RU" sz="900" dirty="0" err="1">
                <a:effectLst/>
                <a:latin typeface="Times New Roman"/>
                <a:ea typeface="Calibri"/>
                <a:cs typeface="Times New Roman"/>
              </a:rPr>
              <a:t>методсовет</a:t>
            </a: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, система внутреннего аудита качества образования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latin typeface="Times New Roman"/>
                <a:ea typeface="Calibri"/>
                <a:cs typeface="Times New Roman"/>
              </a:rPr>
              <a:t>Внешняя экспертная оценка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458943" y="4343163"/>
            <a:ext cx="1685057" cy="236272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50" b="1" dirty="0">
                <a:effectLst/>
                <a:latin typeface="Times New Roman"/>
                <a:ea typeface="Calibri"/>
                <a:cs typeface="Times New Roman"/>
              </a:rPr>
              <a:t>Работа с родителями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50" dirty="0">
                <a:effectLst/>
                <a:latin typeface="Times New Roman"/>
                <a:ea typeface="Calibri"/>
                <a:cs typeface="Times New Roman"/>
              </a:rPr>
              <a:t>Индивидуальная работа с родителями, собеседование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50" dirty="0">
                <a:effectLst/>
                <a:latin typeface="Times New Roman"/>
                <a:ea typeface="Calibri"/>
                <a:cs typeface="Times New Roman"/>
              </a:rPr>
              <a:t>Родительские собрания, конференции и семинары для родителей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50" dirty="0">
                <a:effectLst/>
                <a:latin typeface="Times New Roman"/>
                <a:ea typeface="Calibri"/>
                <a:cs typeface="Times New Roman"/>
              </a:rPr>
              <a:t>Анкетирование и выявление образовательных потребностей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50" dirty="0">
                <a:effectLst/>
                <a:latin typeface="Times New Roman"/>
                <a:ea typeface="Calibri"/>
                <a:cs typeface="Times New Roman"/>
              </a:rPr>
              <a:t>Привлечение к управлению школой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50" dirty="0">
                <a:effectLst/>
                <a:latin typeface="Times New Roman"/>
                <a:ea typeface="Calibri"/>
                <a:cs typeface="Times New Roman"/>
              </a:rPr>
              <a:t>Опрос  удовлетворенности различными сторонами работы школы</a:t>
            </a:r>
            <a:endParaRPr lang="ru-RU" sz="1200" dirty="0">
              <a:effectLst/>
              <a:latin typeface="Times New Roman"/>
              <a:ea typeface="Calibri"/>
              <a:cs typeface="Times New Roman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9535392" y="433916"/>
            <a:ext cx="0" cy="4467225"/>
          </a:xfrm>
          <a:prstGeom prst="straightConnector1">
            <a:avLst/>
          </a:prstGeom>
          <a:noFill/>
          <a:ln w="25400" cap="flat" cmpd="sng" algn="ctr">
            <a:solidFill>
              <a:srgbClr val="9BBB59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30" name="Овал 29"/>
          <p:cNvSpPr/>
          <p:nvPr/>
        </p:nvSpPr>
        <p:spPr>
          <a:xfrm>
            <a:off x="1782042" y="1683279"/>
            <a:ext cx="5457825" cy="28194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3772767" y="2778654"/>
            <a:ext cx="1514475" cy="752475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>
                <a:effectLst/>
                <a:latin typeface="Times New Roman"/>
                <a:ea typeface="Calibri"/>
                <a:cs typeface="Times New Roman"/>
              </a:rPr>
              <a:t>Участники образовательного процесса</a:t>
            </a:r>
            <a:endParaRPr lang="ru-RU" sz="120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3677517" y="1692804"/>
            <a:ext cx="1514475" cy="752475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>
                <a:effectLst/>
                <a:latin typeface="Times New Roman"/>
                <a:ea typeface="Calibri"/>
                <a:cs typeface="Times New Roman"/>
              </a:rPr>
              <a:t>Администрация школы</a:t>
            </a:r>
            <a:endParaRPr lang="ru-RU" sz="120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5044355" y="3487063"/>
            <a:ext cx="1514475" cy="752475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>
                <a:effectLst/>
                <a:latin typeface="Times New Roman"/>
                <a:ea typeface="Calibri"/>
                <a:cs typeface="Times New Roman"/>
              </a:rPr>
              <a:t>Партнеры</a:t>
            </a:r>
            <a:endParaRPr lang="ru-RU" sz="120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2478180" y="3448542"/>
            <a:ext cx="1514475" cy="81915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700">
                <a:effectLst/>
                <a:latin typeface="Times New Roman"/>
                <a:ea typeface="Calibri"/>
                <a:cs typeface="Times New Roman"/>
              </a:rPr>
              <a:t>Учителя работающие и не работающие с детьми с ОВЗ</a:t>
            </a:r>
            <a:endParaRPr lang="ru-RU" sz="120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1943967" y="2445279"/>
            <a:ext cx="1514475" cy="752475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>
                <a:effectLst/>
                <a:latin typeface="Times New Roman"/>
                <a:ea typeface="Calibri"/>
                <a:cs typeface="Times New Roman"/>
              </a:rPr>
              <a:t>Ученики с ОВЗ и без ОВЗ</a:t>
            </a:r>
            <a:endParaRPr lang="ru-RU" sz="120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5344392" y="2245254"/>
            <a:ext cx="1514475" cy="752475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>
                <a:effectLst/>
                <a:latin typeface="Times New Roman"/>
                <a:ea typeface="Calibri"/>
                <a:cs typeface="Times New Roman"/>
              </a:rPr>
              <a:t>Родители детей с ОВЗ и без ОВЗ</a:t>
            </a:r>
            <a:endParaRPr lang="ru-RU" sz="120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650689" y="4185552"/>
            <a:ext cx="1771650" cy="31432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200" b="1">
                <a:effectLst/>
                <a:latin typeface="Times New Roman"/>
                <a:ea typeface="Calibri"/>
                <a:cs typeface="Times New Roman"/>
              </a:rPr>
              <a:t>ПРОЦЕСС</a:t>
            </a:r>
            <a:endParaRPr lang="ru-RU" sz="1200">
              <a:effectLst/>
              <a:latin typeface="Times New Roman"/>
              <a:ea typeface="Calibri"/>
              <a:cs typeface="Times New Roman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 flipH="1">
            <a:off x="4506192" y="3550179"/>
            <a:ext cx="9525" cy="819150"/>
          </a:xfrm>
          <a:prstGeom prst="straightConnector1">
            <a:avLst/>
          </a:prstGeom>
          <a:noFill/>
          <a:ln w="25400" cap="flat" cmpd="sng" algn="ctr">
            <a:solidFill>
              <a:srgbClr val="9BBB59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39" name="Прямая со стрелкой 38"/>
          <p:cNvCxnSpPr/>
          <p:nvPr/>
        </p:nvCxnSpPr>
        <p:spPr>
          <a:xfrm flipH="1">
            <a:off x="4496667" y="4588404"/>
            <a:ext cx="9525" cy="295275"/>
          </a:xfrm>
          <a:prstGeom prst="straightConnector1">
            <a:avLst/>
          </a:prstGeom>
          <a:noFill/>
          <a:ln w="25400" cap="flat" cmpd="sng" algn="ctr">
            <a:solidFill>
              <a:srgbClr val="9BBB59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40" name="Прямая со стрелкой 39"/>
          <p:cNvCxnSpPr/>
          <p:nvPr/>
        </p:nvCxnSpPr>
        <p:spPr>
          <a:xfrm>
            <a:off x="1782042" y="4005560"/>
            <a:ext cx="1153800" cy="292257"/>
          </a:xfrm>
          <a:prstGeom prst="straightConnector1">
            <a:avLst/>
          </a:prstGeom>
          <a:noFill/>
          <a:ln w="25400" cap="flat" cmpd="sng" algn="ctr">
            <a:solidFill>
              <a:srgbClr val="9BBB59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41" name="Прямая со стрелкой 40"/>
          <p:cNvCxnSpPr/>
          <p:nvPr/>
        </p:nvCxnSpPr>
        <p:spPr>
          <a:xfrm flipV="1">
            <a:off x="5916910" y="4126897"/>
            <a:ext cx="1322957" cy="281590"/>
          </a:xfrm>
          <a:prstGeom prst="straightConnector1">
            <a:avLst/>
          </a:prstGeom>
          <a:noFill/>
          <a:ln w="25400" cap="flat" cmpd="sng" algn="ctr">
            <a:solidFill>
              <a:srgbClr val="9BBB59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42" name="Прямая со стрелкой 41"/>
          <p:cNvCxnSpPr/>
          <p:nvPr/>
        </p:nvCxnSpPr>
        <p:spPr>
          <a:xfrm>
            <a:off x="5287242" y="3171084"/>
            <a:ext cx="2047875" cy="43497"/>
          </a:xfrm>
          <a:prstGeom prst="straightConnector1">
            <a:avLst/>
          </a:prstGeom>
          <a:noFill/>
          <a:ln w="25400" cap="flat" cmpd="sng" algn="ctr">
            <a:solidFill>
              <a:srgbClr val="9BBB59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43" name="Прямая со стрелкой 42"/>
          <p:cNvCxnSpPr/>
          <p:nvPr/>
        </p:nvCxnSpPr>
        <p:spPr>
          <a:xfrm flipH="1">
            <a:off x="1782042" y="3171084"/>
            <a:ext cx="1990726" cy="254635"/>
          </a:xfrm>
          <a:prstGeom prst="straightConnector1">
            <a:avLst/>
          </a:prstGeom>
          <a:noFill/>
          <a:ln w="25400" cap="flat" cmpd="sng" algn="ctr">
            <a:solidFill>
              <a:srgbClr val="9BBB59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44" name="Прямая со стрелкой 43"/>
          <p:cNvCxnSpPr/>
          <p:nvPr/>
        </p:nvCxnSpPr>
        <p:spPr>
          <a:xfrm flipH="1" flipV="1">
            <a:off x="2600557" y="1588664"/>
            <a:ext cx="1433830" cy="1284605"/>
          </a:xfrm>
          <a:prstGeom prst="straightConnector1">
            <a:avLst/>
          </a:prstGeom>
          <a:noFill/>
          <a:ln w="25400" cap="flat" cmpd="sng" algn="ctr">
            <a:solidFill>
              <a:srgbClr val="9BBB59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45" name="Прямая со стрелкой 44"/>
          <p:cNvCxnSpPr/>
          <p:nvPr/>
        </p:nvCxnSpPr>
        <p:spPr>
          <a:xfrm flipV="1">
            <a:off x="4876397" y="1588664"/>
            <a:ext cx="1330960" cy="1222375"/>
          </a:xfrm>
          <a:prstGeom prst="straightConnector1">
            <a:avLst/>
          </a:prstGeom>
          <a:noFill/>
          <a:ln w="25400" cap="flat" cmpd="sng" algn="ctr">
            <a:solidFill>
              <a:srgbClr val="9BBB59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46" name="Прямая соединительная линия 45"/>
          <p:cNvCxnSpPr/>
          <p:nvPr/>
        </p:nvCxnSpPr>
        <p:spPr>
          <a:xfrm>
            <a:off x="3430502" y="2918354"/>
            <a:ext cx="408940" cy="787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5136112" y="2839614"/>
            <a:ext cx="358775" cy="78105"/>
          </a:xfrm>
          <a:prstGeom prst="line">
            <a:avLst/>
          </a:prstGeom>
          <a:noFill/>
          <a:ln w="25400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3679422" y="3425719"/>
            <a:ext cx="313690" cy="100330"/>
          </a:xfrm>
          <a:prstGeom prst="line">
            <a:avLst/>
          </a:prstGeom>
          <a:noFill/>
          <a:ln w="25400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49" name="Прямая соединительная линия 48"/>
          <p:cNvCxnSpPr/>
          <p:nvPr/>
        </p:nvCxnSpPr>
        <p:spPr>
          <a:xfrm>
            <a:off x="4937357" y="3473344"/>
            <a:ext cx="406400" cy="105410"/>
          </a:xfrm>
          <a:prstGeom prst="line">
            <a:avLst/>
          </a:prstGeom>
          <a:noFill/>
          <a:ln w="25400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50" name="Прямая соединительная линия 49"/>
          <p:cNvCxnSpPr/>
          <p:nvPr/>
        </p:nvCxnSpPr>
        <p:spPr>
          <a:xfrm flipH="1">
            <a:off x="4517622" y="2447184"/>
            <a:ext cx="0" cy="330200"/>
          </a:xfrm>
          <a:prstGeom prst="line">
            <a:avLst/>
          </a:prstGeom>
          <a:noFill/>
          <a:ln w="25400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" name="Rectangle 43"/>
          <p:cNvSpPr>
            <a:spLocks noChangeArrowheads="1"/>
          </p:cNvSpPr>
          <p:nvPr/>
        </p:nvSpPr>
        <p:spPr bwMode="auto">
          <a:xfrm>
            <a:off x="-770658" y="-27887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65"/>
          <p:cNvSpPr>
            <a:spLocks noChangeArrowheads="1"/>
          </p:cNvSpPr>
          <p:nvPr/>
        </p:nvSpPr>
        <p:spPr bwMode="auto">
          <a:xfrm>
            <a:off x="575372" y="0"/>
            <a:ext cx="8032968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МОДЕЛЬ ИНКЛЮЗИВНОГО ОБРАЗОВАНИЯ В ОБЩЕОБРАЗОВАТЕЛЬНОЙ ШКОЛЕ № 619 КАЛИНИНСКОГО РАЙОНА САНКТ-ПЕТЕРБУРГА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71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646" y="404665"/>
            <a:ext cx="541396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2900" y="430337"/>
            <a:ext cx="3779912" cy="1594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9000"/>
              </a:lnSpc>
            </a:pPr>
            <a:r>
              <a:rPr lang="ru-RU" sz="1400" b="1" kern="1400" dirty="0">
                <a:solidFill>
                  <a:srgbClr val="000080"/>
                </a:solidFill>
                <a:latin typeface="Bookman Old Style"/>
              </a:rPr>
              <a:t>«</a:t>
            </a: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Инклюзивное образование</a:t>
            </a:r>
            <a:endParaRPr lang="ru-RU" sz="10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</a:pP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в современном</a:t>
            </a:r>
            <a:endParaRPr lang="ru-RU" sz="10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</a:pP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образовательном пространстве</a:t>
            </a:r>
            <a:r>
              <a:rPr lang="ru-RU" sz="1400" b="1" kern="1400" dirty="0">
                <a:solidFill>
                  <a:srgbClr val="000080"/>
                </a:solidFill>
                <a:latin typeface="Bookman Old Style"/>
              </a:rPr>
              <a:t>»</a:t>
            </a:r>
            <a:endParaRPr lang="ru-RU" sz="1000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ru-RU" sz="1000" kern="1400" dirty="0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88169" y="2996952"/>
            <a:ext cx="7992888" cy="2037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240" marR="223520" indent="-142240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tabLst>
                <a:tab pos="2915107" algn="l"/>
              </a:tabLst>
            </a:pPr>
            <a:r>
              <a:rPr lang="ru-RU" kern="1400" dirty="0" smtClean="0">
                <a:solidFill>
                  <a:srgbClr val="000000"/>
                </a:solidFill>
                <a:latin typeface="Symbol"/>
              </a:rPr>
              <a:t> ·</a:t>
            </a:r>
            <a:r>
              <a:rPr lang="ru-RU" kern="1400" dirty="0">
                <a:solidFill>
                  <a:srgbClr val="000000"/>
                </a:solidFill>
              </a:rPr>
              <a:t> </a:t>
            </a:r>
            <a:r>
              <a:rPr lang="ru-RU" b="1" kern="1400" dirty="0">
                <a:solidFill>
                  <a:srgbClr val="000000"/>
                </a:solidFill>
                <a:latin typeface="Bookman Old Style"/>
              </a:rPr>
              <a:t>Технологическая карта мониторинга в модели инклюзивного образования</a:t>
            </a:r>
          </a:p>
          <a:p>
            <a:pPr>
              <a:lnSpc>
                <a:spcPct val="119000"/>
              </a:lnSpc>
            </a:pPr>
            <a:r>
              <a:rPr lang="ru-RU" sz="2400" b="1" kern="1400" dirty="0" err="1">
                <a:solidFill>
                  <a:srgbClr val="000000"/>
                </a:solidFill>
                <a:latin typeface="Bookman Old Style"/>
              </a:rPr>
              <a:t>Канчурина</a:t>
            </a:r>
            <a:r>
              <a:rPr lang="ru-RU" sz="2400" b="1" kern="1400" dirty="0">
                <a:solidFill>
                  <a:srgbClr val="000000"/>
                </a:solidFill>
                <a:latin typeface="Bookman Old Style"/>
              </a:rPr>
              <a:t> Римма </a:t>
            </a:r>
            <a:r>
              <a:rPr lang="ru-RU" sz="2400" b="1" kern="1400" dirty="0" err="1">
                <a:solidFill>
                  <a:srgbClr val="000000"/>
                </a:solidFill>
                <a:latin typeface="Bookman Old Style"/>
              </a:rPr>
              <a:t>Габдрауфовна</a:t>
            </a:r>
            <a:endParaRPr lang="ru-RU" sz="2400" b="1" kern="1400" dirty="0">
              <a:solidFill>
                <a:srgbClr val="000000"/>
              </a:solidFill>
              <a:latin typeface="Bookman Old Style"/>
            </a:endParaRPr>
          </a:p>
          <a:p>
            <a:pPr>
              <a:lnSpc>
                <a:spcPct val="119000"/>
              </a:lnSpc>
            </a:pPr>
            <a:r>
              <a:rPr lang="ru-RU" sz="2400" kern="1400" dirty="0">
                <a:solidFill>
                  <a:srgbClr val="000000"/>
                </a:solidFill>
                <a:latin typeface="Bookman Old Style"/>
              </a:rPr>
              <a:t>руководитель методической службы школы №619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ru-RU" kern="1400" dirty="0">
                <a:solidFill>
                  <a:srgbClr val="000000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7496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646" y="404665"/>
            <a:ext cx="541396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2900" y="430337"/>
            <a:ext cx="3779912" cy="1594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9000"/>
              </a:lnSpc>
            </a:pPr>
            <a:r>
              <a:rPr lang="ru-RU" sz="1400" b="1" kern="1400" dirty="0">
                <a:solidFill>
                  <a:srgbClr val="000080"/>
                </a:solidFill>
                <a:latin typeface="Bookman Old Style"/>
              </a:rPr>
              <a:t>«</a:t>
            </a: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Инклюзивное образование</a:t>
            </a:r>
            <a:endParaRPr lang="ru-RU" sz="10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</a:pP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в современном</a:t>
            </a:r>
            <a:endParaRPr lang="ru-RU" sz="10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</a:pP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образовательном пространстве</a:t>
            </a:r>
            <a:r>
              <a:rPr lang="ru-RU" sz="1400" b="1" kern="1400" dirty="0">
                <a:solidFill>
                  <a:srgbClr val="000080"/>
                </a:solidFill>
                <a:latin typeface="Bookman Old Style"/>
              </a:rPr>
              <a:t>»</a:t>
            </a:r>
            <a:endParaRPr lang="ru-RU" sz="1000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ru-RU" sz="1000" kern="1400" dirty="0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827584" y="2996952"/>
            <a:ext cx="7848872" cy="2037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marR="599440" indent="-171450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kern="1400" dirty="0" smtClean="0">
                <a:solidFill>
                  <a:srgbClr val="000000"/>
                </a:solidFill>
                <a:latin typeface="Symbol"/>
              </a:rPr>
              <a:t>·</a:t>
            </a:r>
            <a:r>
              <a:rPr lang="ru-RU" kern="1400" dirty="0">
                <a:solidFill>
                  <a:srgbClr val="000000"/>
                </a:solidFill>
              </a:rPr>
              <a:t> </a:t>
            </a:r>
            <a:r>
              <a:rPr lang="ru-RU" b="1" kern="1400" dirty="0">
                <a:solidFill>
                  <a:srgbClr val="000000"/>
                </a:solidFill>
                <a:latin typeface="Bookman Old Style"/>
              </a:rPr>
              <a:t>ФГОС: психолого-педагогическое сопровождение учащихся с ОВЗ </a:t>
            </a:r>
            <a:endParaRPr lang="ru-RU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</a:pPr>
            <a:r>
              <a:rPr lang="ru-RU" sz="2400" b="1" kern="1400" dirty="0">
                <a:solidFill>
                  <a:srgbClr val="000000"/>
                </a:solidFill>
                <a:latin typeface="Bookman Old Style"/>
              </a:rPr>
              <a:t>Попов Александр Никитич</a:t>
            </a:r>
          </a:p>
          <a:p>
            <a:pPr>
              <a:lnSpc>
                <a:spcPct val="119000"/>
              </a:lnSpc>
            </a:pPr>
            <a:r>
              <a:rPr lang="ru-RU" sz="2400" kern="1400" dirty="0">
                <a:solidFill>
                  <a:srgbClr val="000000"/>
                </a:solidFill>
                <a:latin typeface="Bookman Old Style"/>
              </a:rPr>
              <a:t>педагог-психолог школы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ru-RU" kern="1400" dirty="0">
                <a:solidFill>
                  <a:srgbClr val="000000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4546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646" y="404665"/>
            <a:ext cx="541396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105474" y="5738291"/>
            <a:ext cx="3491880" cy="421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9000"/>
              </a:lnSpc>
            </a:pP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10 марта 2016 г</a:t>
            </a:r>
            <a:r>
              <a:rPr lang="ru-RU" b="1" kern="1400" dirty="0" smtClean="0">
                <a:solidFill>
                  <a:srgbClr val="000080"/>
                </a:solidFill>
                <a:latin typeface="Bookman Old Style"/>
              </a:rPr>
              <a:t>.</a:t>
            </a:r>
            <a:endParaRPr lang="ru-RU" sz="1100" kern="1400" dirty="0">
              <a:solidFill>
                <a:srgbClr val="0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2874460"/>
            <a:ext cx="6012160" cy="1593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9000"/>
              </a:lnSpc>
            </a:pPr>
            <a:r>
              <a:rPr lang="ru-RU" sz="2400" b="1" kern="1400" dirty="0">
                <a:solidFill>
                  <a:srgbClr val="000080"/>
                </a:solidFill>
                <a:latin typeface="Bookman Old Style"/>
              </a:rPr>
              <a:t>«Инклюзивное образование</a:t>
            </a:r>
            <a:endParaRPr lang="ru-RU" sz="24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</a:pPr>
            <a:r>
              <a:rPr lang="ru-RU" sz="2400" b="1" kern="1400" dirty="0">
                <a:solidFill>
                  <a:srgbClr val="000080"/>
                </a:solidFill>
                <a:latin typeface="Bookman Old Style"/>
              </a:rPr>
              <a:t>в современном</a:t>
            </a:r>
            <a:endParaRPr lang="ru-RU" sz="24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</a:pPr>
            <a:r>
              <a:rPr lang="ru-RU" sz="2400" b="1" kern="1400" dirty="0">
                <a:solidFill>
                  <a:srgbClr val="000080"/>
                </a:solidFill>
                <a:latin typeface="Bookman Old Style"/>
              </a:rPr>
              <a:t>образовательном пространстве»</a:t>
            </a:r>
            <a:endParaRPr lang="ru-RU" sz="2400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ru-RU" sz="1000" kern="1400" dirty="0">
                <a:solidFill>
                  <a:srgbClr val="000000"/>
                </a:solidFill>
              </a:rPr>
              <a:t> </a:t>
            </a:r>
          </a:p>
        </p:txBody>
      </p:sp>
      <p:pic>
        <p:nvPicPr>
          <p:cNvPr id="1027" name="Picture 3" descr="логотип ИМЦ_цвет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304" y="5157982"/>
            <a:ext cx="148590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616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646" y="404665"/>
            <a:ext cx="541396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2900" y="430337"/>
            <a:ext cx="3779912" cy="1594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9000"/>
              </a:lnSpc>
            </a:pPr>
            <a:r>
              <a:rPr lang="ru-RU" sz="1400" b="1" kern="1400" dirty="0">
                <a:solidFill>
                  <a:srgbClr val="000080"/>
                </a:solidFill>
                <a:latin typeface="Bookman Old Style"/>
              </a:rPr>
              <a:t>«</a:t>
            </a: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Инклюзивное образование</a:t>
            </a:r>
            <a:endParaRPr lang="ru-RU" sz="10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</a:pP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в современном</a:t>
            </a:r>
            <a:endParaRPr lang="ru-RU" sz="10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</a:pP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образовательном пространстве</a:t>
            </a:r>
            <a:r>
              <a:rPr lang="ru-RU" sz="1400" b="1" kern="1400" dirty="0">
                <a:solidFill>
                  <a:srgbClr val="000080"/>
                </a:solidFill>
                <a:latin typeface="Bookman Old Style"/>
              </a:rPr>
              <a:t>»</a:t>
            </a:r>
            <a:endParaRPr lang="ru-RU" sz="1000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ru-RU" sz="1000" kern="1400" dirty="0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1178" y="2996952"/>
            <a:ext cx="7699964" cy="2075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240" marR="457200" indent="-142240" algn="just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kern="1400" dirty="0">
                <a:solidFill>
                  <a:srgbClr val="000000"/>
                </a:solidFill>
                <a:latin typeface="Symbol"/>
              </a:rPr>
              <a:t>·</a:t>
            </a:r>
            <a:r>
              <a:rPr lang="ru-RU" kern="1400" dirty="0">
                <a:solidFill>
                  <a:srgbClr val="000000"/>
                </a:solidFill>
              </a:rPr>
              <a:t> </a:t>
            </a:r>
            <a:r>
              <a:rPr lang="ru-RU" b="1" kern="1400" dirty="0">
                <a:solidFill>
                  <a:srgbClr val="000000"/>
                </a:solidFill>
                <a:latin typeface="Bookman Old Style"/>
              </a:rPr>
              <a:t>Социализации учащихся с ОВЗ через реализацию программ дополнительного образования. Проект «3D» и социальное партнерство</a:t>
            </a:r>
          </a:p>
          <a:p>
            <a:pPr marR="9525" algn="just">
              <a:lnSpc>
                <a:spcPct val="119000"/>
              </a:lnSpc>
              <a:spcAft>
                <a:spcPts val="300"/>
              </a:spcAft>
            </a:pPr>
            <a:r>
              <a:rPr lang="ru-RU" sz="2400" b="1" kern="1400" dirty="0" err="1">
                <a:solidFill>
                  <a:srgbClr val="000000"/>
                </a:solidFill>
                <a:latin typeface="Bookman Old Style"/>
              </a:rPr>
              <a:t>Трищенкова</a:t>
            </a:r>
            <a:r>
              <a:rPr lang="ru-RU" sz="2400" b="1" kern="1400" dirty="0">
                <a:solidFill>
                  <a:srgbClr val="000000"/>
                </a:solidFill>
                <a:latin typeface="Bookman Old Style"/>
              </a:rPr>
              <a:t> Александра  Анатольевна, </a:t>
            </a:r>
          </a:p>
          <a:p>
            <a:pPr algn="just">
              <a:lnSpc>
                <a:spcPct val="119000"/>
              </a:lnSpc>
              <a:spcAft>
                <a:spcPts val="600"/>
              </a:spcAft>
            </a:pPr>
            <a:r>
              <a:rPr lang="ru-RU" sz="2400" kern="1400" dirty="0">
                <a:solidFill>
                  <a:srgbClr val="000000"/>
                </a:solidFill>
                <a:latin typeface="Bookman Old Style"/>
              </a:rPr>
              <a:t>заместитель директора по ВР школы </a:t>
            </a:r>
            <a:r>
              <a:rPr lang="ru-RU" sz="2400" kern="1400" dirty="0" smtClean="0">
                <a:solidFill>
                  <a:srgbClr val="000000"/>
                </a:solidFill>
                <a:latin typeface="Bookman Old Style"/>
              </a:rPr>
              <a:t>№619</a:t>
            </a:r>
          </a:p>
        </p:txBody>
      </p:sp>
    </p:spTree>
    <p:extLst>
      <p:ext uri="{BB962C8B-B14F-4D97-AF65-F5344CB8AC3E}">
        <p14:creationId xmlns:p14="http://schemas.microsoft.com/office/powerpoint/2010/main" val="301087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646" y="404665"/>
            <a:ext cx="541396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2900" y="430337"/>
            <a:ext cx="3779912" cy="1594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9000"/>
              </a:lnSpc>
            </a:pPr>
            <a:r>
              <a:rPr lang="ru-RU" sz="1400" b="1" kern="1400" dirty="0">
                <a:solidFill>
                  <a:srgbClr val="000080"/>
                </a:solidFill>
                <a:latin typeface="Bookman Old Style"/>
              </a:rPr>
              <a:t>«</a:t>
            </a: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Инклюзивное образование</a:t>
            </a:r>
            <a:endParaRPr lang="ru-RU" sz="10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</a:pP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в современном</a:t>
            </a:r>
            <a:endParaRPr lang="ru-RU" sz="10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</a:pP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образовательном пространстве</a:t>
            </a:r>
            <a:r>
              <a:rPr lang="ru-RU" sz="1400" b="1" kern="1400" dirty="0">
                <a:solidFill>
                  <a:srgbClr val="000080"/>
                </a:solidFill>
                <a:latin typeface="Bookman Old Style"/>
              </a:rPr>
              <a:t>»</a:t>
            </a:r>
            <a:endParaRPr lang="ru-RU" sz="1000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ru-RU" sz="1000" kern="1400" dirty="0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115616" y="2996952"/>
            <a:ext cx="5958408" cy="2229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9000"/>
              </a:lnSpc>
              <a:spcAft>
                <a:spcPts val="600"/>
              </a:spcAft>
            </a:pPr>
            <a:r>
              <a:rPr lang="ru-RU" b="1" kern="1400" dirty="0">
                <a:solidFill>
                  <a:srgbClr val="000000"/>
                </a:solidFill>
                <a:latin typeface="Bookman Old Style"/>
              </a:rPr>
              <a:t>Подведение </a:t>
            </a:r>
            <a:r>
              <a:rPr lang="ru-RU" b="1" kern="1400" dirty="0" smtClean="0">
                <a:solidFill>
                  <a:srgbClr val="000000"/>
                </a:solidFill>
                <a:latin typeface="Bookman Old Style"/>
              </a:rPr>
              <a:t>итогов</a:t>
            </a:r>
          </a:p>
          <a:p>
            <a:pPr algn="ctr">
              <a:lnSpc>
                <a:spcPct val="119000"/>
              </a:lnSpc>
              <a:spcAft>
                <a:spcPts val="600"/>
              </a:spcAft>
            </a:pPr>
            <a:endParaRPr lang="ru-RU" b="1" kern="1400" dirty="0">
              <a:solidFill>
                <a:srgbClr val="000000"/>
              </a:solidFill>
              <a:latin typeface="Bookman Old Style"/>
            </a:endParaRPr>
          </a:p>
          <a:p>
            <a:pPr algn="just">
              <a:lnSpc>
                <a:spcPct val="119000"/>
              </a:lnSpc>
              <a:spcAft>
                <a:spcPts val="300"/>
              </a:spcAft>
            </a:pPr>
            <a:r>
              <a:rPr lang="ru-RU" sz="2400" b="1" kern="1400" dirty="0">
                <a:solidFill>
                  <a:srgbClr val="000000"/>
                </a:solidFill>
                <a:latin typeface="Bookman Old Style"/>
              </a:rPr>
              <a:t>Вольтов Алексей Викторович</a:t>
            </a:r>
          </a:p>
          <a:p>
            <a:pPr algn="just">
              <a:lnSpc>
                <a:spcPct val="119000"/>
              </a:lnSpc>
              <a:spcAft>
                <a:spcPts val="600"/>
              </a:spcAft>
            </a:pPr>
            <a:r>
              <a:rPr lang="ru-RU" sz="2400" kern="1400" dirty="0" err="1">
                <a:solidFill>
                  <a:srgbClr val="000000"/>
                </a:solidFill>
                <a:latin typeface="Bookman Old Style"/>
              </a:rPr>
              <a:t>к.п.н</a:t>
            </a:r>
            <a:r>
              <a:rPr lang="ru-RU" sz="2400" kern="1400" dirty="0">
                <a:solidFill>
                  <a:srgbClr val="000000"/>
                </a:solidFill>
                <a:latin typeface="Bookman Old Style"/>
              </a:rPr>
              <a:t>., заместитель директора ИМЦ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ru-RU" kern="1400" dirty="0">
                <a:solidFill>
                  <a:srgbClr val="000000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1024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646" y="404665"/>
            <a:ext cx="541396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2900" y="430337"/>
            <a:ext cx="3779912" cy="1594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9000"/>
              </a:lnSpc>
            </a:pPr>
            <a:r>
              <a:rPr lang="ru-RU" sz="1400" b="1" kern="1400" dirty="0">
                <a:solidFill>
                  <a:srgbClr val="000080"/>
                </a:solidFill>
                <a:latin typeface="Bookman Old Style"/>
              </a:rPr>
              <a:t>«</a:t>
            </a: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Инклюзивное образование</a:t>
            </a:r>
            <a:endParaRPr lang="ru-RU" sz="10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</a:pP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в современном</a:t>
            </a:r>
            <a:endParaRPr lang="ru-RU" sz="10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</a:pP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образовательном пространстве</a:t>
            </a:r>
            <a:r>
              <a:rPr lang="ru-RU" sz="1400" b="1" kern="1400" dirty="0">
                <a:solidFill>
                  <a:srgbClr val="000080"/>
                </a:solidFill>
                <a:latin typeface="Bookman Old Style"/>
              </a:rPr>
              <a:t>»</a:t>
            </a:r>
            <a:endParaRPr lang="ru-RU" sz="1000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ru-RU" sz="1000" kern="1400" dirty="0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71600" y="3573016"/>
            <a:ext cx="7499994" cy="2295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9000"/>
              </a:lnSpc>
              <a:spcAft>
                <a:spcPts val="300"/>
              </a:spcAft>
            </a:pPr>
            <a:r>
              <a:rPr lang="ru-RU" sz="2400" b="1" kern="1400" dirty="0" smtClean="0">
                <a:solidFill>
                  <a:srgbClr val="000000"/>
                </a:solidFill>
                <a:latin typeface="Bookman Old Style"/>
              </a:rPr>
              <a:t>Спирина Диана</a:t>
            </a:r>
            <a:endParaRPr lang="ru-RU" sz="2400" b="1" kern="1400" dirty="0">
              <a:solidFill>
                <a:srgbClr val="000000"/>
              </a:solidFill>
              <a:latin typeface="Bookman Old Style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ru-RU" sz="2400" kern="1400" dirty="0" smtClean="0">
                <a:solidFill>
                  <a:srgbClr val="000000"/>
                </a:solidFill>
                <a:latin typeface="Bookman Old Style"/>
              </a:rPr>
              <a:t>Ученица 2 В класса, победитель городского фестиваля «Мы вместе» в номинации «Исполнительское мастерство. Вокал».</a:t>
            </a:r>
            <a:endParaRPr lang="ru-RU" sz="2400" kern="1400" dirty="0">
              <a:solidFill>
                <a:srgbClr val="000000"/>
              </a:solidFill>
              <a:latin typeface="Bookman Old Style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ru-RU" kern="1400" dirty="0">
                <a:solidFill>
                  <a:srgbClr val="000000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80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646" y="404665"/>
            <a:ext cx="541396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105474" y="5738291"/>
            <a:ext cx="3491880" cy="421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9000"/>
              </a:lnSpc>
            </a:pP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10 марта 2016 г</a:t>
            </a:r>
            <a:r>
              <a:rPr lang="ru-RU" b="1" kern="1400" dirty="0" smtClean="0">
                <a:solidFill>
                  <a:srgbClr val="000080"/>
                </a:solidFill>
                <a:latin typeface="Bookman Old Style"/>
              </a:rPr>
              <a:t>.</a:t>
            </a:r>
            <a:endParaRPr lang="ru-RU" sz="1100" kern="1400" dirty="0">
              <a:solidFill>
                <a:srgbClr val="0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2874460"/>
            <a:ext cx="6012160" cy="1593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9000"/>
              </a:lnSpc>
            </a:pPr>
            <a:r>
              <a:rPr lang="ru-RU" sz="2400" b="1" kern="1400" dirty="0">
                <a:solidFill>
                  <a:srgbClr val="000080"/>
                </a:solidFill>
                <a:latin typeface="Bookman Old Style"/>
              </a:rPr>
              <a:t>«Инклюзивное образование</a:t>
            </a:r>
            <a:endParaRPr lang="ru-RU" sz="24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</a:pPr>
            <a:r>
              <a:rPr lang="ru-RU" sz="2400" b="1" kern="1400" dirty="0">
                <a:solidFill>
                  <a:srgbClr val="000080"/>
                </a:solidFill>
                <a:latin typeface="Bookman Old Style"/>
              </a:rPr>
              <a:t>в современном</a:t>
            </a:r>
            <a:endParaRPr lang="ru-RU" sz="24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</a:pPr>
            <a:r>
              <a:rPr lang="ru-RU" sz="2400" b="1" kern="1400" dirty="0">
                <a:solidFill>
                  <a:srgbClr val="000080"/>
                </a:solidFill>
                <a:latin typeface="Bookman Old Style"/>
              </a:rPr>
              <a:t>образовательном пространстве»</a:t>
            </a:r>
            <a:endParaRPr lang="ru-RU" sz="2400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ru-RU" sz="1000" kern="1400" dirty="0">
                <a:solidFill>
                  <a:srgbClr val="000000"/>
                </a:solidFill>
              </a:rPr>
              <a:t> </a:t>
            </a:r>
          </a:p>
        </p:txBody>
      </p:sp>
      <p:pic>
        <p:nvPicPr>
          <p:cNvPr id="1027" name="Picture 3" descr="логотип ИМЦ_цвет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304" y="5157982"/>
            <a:ext cx="148590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077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646" y="404665"/>
            <a:ext cx="541396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87624" y="3429000"/>
            <a:ext cx="5670376" cy="1018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9000"/>
              </a:lnSpc>
              <a:spcAft>
                <a:spcPts val="600"/>
              </a:spcAft>
            </a:pPr>
            <a:r>
              <a:rPr lang="ru-RU" sz="2400" b="1" kern="1400" dirty="0" err="1">
                <a:solidFill>
                  <a:srgbClr val="000000"/>
                </a:solidFill>
                <a:latin typeface="Bookman Old Style"/>
              </a:rPr>
              <a:t>Байкова</a:t>
            </a:r>
            <a:r>
              <a:rPr lang="ru-RU" sz="2400" b="1" kern="1400" dirty="0">
                <a:solidFill>
                  <a:srgbClr val="000000"/>
                </a:solidFill>
                <a:latin typeface="Bookman Old Style"/>
              </a:rPr>
              <a:t> Ирина Григорьевна,</a:t>
            </a:r>
            <a:endParaRPr lang="ru-RU" sz="2400" kern="1400" dirty="0">
              <a:solidFill>
                <a:srgbClr val="000000"/>
              </a:solidFill>
            </a:endParaRPr>
          </a:p>
          <a:p>
            <a:pPr algn="just">
              <a:lnSpc>
                <a:spcPct val="119000"/>
              </a:lnSpc>
              <a:spcAft>
                <a:spcPts val="600"/>
              </a:spcAft>
            </a:pPr>
            <a:r>
              <a:rPr lang="ru-RU" sz="2400" kern="1400" dirty="0">
                <a:solidFill>
                  <a:srgbClr val="000000"/>
                </a:solidFill>
                <a:latin typeface="Bookman Old Style"/>
              </a:rPr>
              <a:t>директор школы № </a:t>
            </a:r>
            <a:r>
              <a:rPr lang="ru-RU" sz="2400" kern="1400" dirty="0" smtClean="0">
                <a:solidFill>
                  <a:srgbClr val="000000"/>
                </a:solidFill>
                <a:latin typeface="Bookman Old Style"/>
              </a:rPr>
              <a:t>619</a:t>
            </a:r>
            <a:endParaRPr lang="ru-RU" sz="2400" kern="1400" dirty="0">
              <a:solidFill>
                <a:srgbClr val="0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2900" y="430337"/>
            <a:ext cx="3779912" cy="1594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9000"/>
              </a:lnSpc>
            </a:pPr>
            <a:r>
              <a:rPr lang="ru-RU" sz="1400" b="1" kern="1400" dirty="0">
                <a:solidFill>
                  <a:srgbClr val="000080"/>
                </a:solidFill>
                <a:latin typeface="Bookman Old Style"/>
              </a:rPr>
              <a:t>«</a:t>
            </a: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Инклюзивное образование</a:t>
            </a:r>
            <a:endParaRPr lang="ru-RU" sz="10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</a:pP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в современном</a:t>
            </a:r>
            <a:endParaRPr lang="ru-RU" sz="10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</a:pP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образовательном пространстве</a:t>
            </a:r>
            <a:r>
              <a:rPr lang="ru-RU" sz="1400" b="1" kern="1400" dirty="0">
                <a:solidFill>
                  <a:srgbClr val="000080"/>
                </a:solidFill>
                <a:latin typeface="Bookman Old Style"/>
              </a:rPr>
              <a:t>»</a:t>
            </a:r>
            <a:endParaRPr lang="ru-RU" sz="1000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ru-RU" sz="1000" kern="1400" dirty="0">
                <a:solidFill>
                  <a:srgbClr val="000000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9638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646" y="404665"/>
            <a:ext cx="541396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2900" y="430337"/>
            <a:ext cx="3779912" cy="1594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9000"/>
              </a:lnSpc>
            </a:pPr>
            <a:r>
              <a:rPr lang="ru-RU" sz="1400" b="1" kern="1400" dirty="0">
                <a:solidFill>
                  <a:srgbClr val="000080"/>
                </a:solidFill>
                <a:latin typeface="Bookman Old Style"/>
              </a:rPr>
              <a:t>«</a:t>
            </a: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Инклюзивное образование</a:t>
            </a:r>
            <a:endParaRPr lang="ru-RU" sz="10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</a:pP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в современном</a:t>
            </a:r>
            <a:endParaRPr lang="ru-RU" sz="10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</a:pP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образовательном пространстве</a:t>
            </a:r>
            <a:r>
              <a:rPr lang="ru-RU" sz="1400" b="1" kern="1400" dirty="0">
                <a:solidFill>
                  <a:srgbClr val="000080"/>
                </a:solidFill>
                <a:latin typeface="Bookman Old Style"/>
              </a:rPr>
              <a:t>»</a:t>
            </a:r>
            <a:endParaRPr lang="ru-RU" sz="1000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ru-RU" sz="1000" kern="1400" dirty="0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3406388"/>
            <a:ext cx="6329610" cy="14548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9000"/>
              </a:lnSpc>
              <a:spcAft>
                <a:spcPts val="600"/>
              </a:spcAft>
            </a:pPr>
            <a:r>
              <a:rPr lang="ru-RU" sz="2400" b="1" kern="1400" dirty="0" err="1">
                <a:solidFill>
                  <a:srgbClr val="000000"/>
                </a:solidFill>
                <a:latin typeface="Bookman Old Style"/>
              </a:rPr>
              <a:t>Кадетова</a:t>
            </a:r>
            <a:r>
              <a:rPr lang="ru-RU" sz="2400" b="1" kern="1400" dirty="0">
                <a:solidFill>
                  <a:srgbClr val="000000"/>
                </a:solidFill>
                <a:latin typeface="Bookman Old Style"/>
              </a:rPr>
              <a:t> Наталия Юрьевна,</a:t>
            </a:r>
          </a:p>
          <a:p>
            <a:pPr algn="just">
              <a:lnSpc>
                <a:spcPct val="119000"/>
              </a:lnSpc>
              <a:spcAft>
                <a:spcPts val="600"/>
              </a:spcAft>
            </a:pPr>
            <a:r>
              <a:rPr lang="ru-RU" sz="2400" kern="1400" dirty="0">
                <a:solidFill>
                  <a:srgbClr val="000000"/>
                </a:solidFill>
                <a:latin typeface="Bookman Old Style"/>
              </a:rPr>
              <a:t>заместитель директора ИМЦ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ru-RU" kern="1400" dirty="0">
                <a:solidFill>
                  <a:srgbClr val="000000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7834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646" y="404665"/>
            <a:ext cx="541396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2900" y="430337"/>
            <a:ext cx="3779912" cy="1594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9000"/>
              </a:lnSpc>
            </a:pPr>
            <a:r>
              <a:rPr lang="ru-RU" sz="1400" b="1" kern="1400" dirty="0">
                <a:solidFill>
                  <a:srgbClr val="000080"/>
                </a:solidFill>
                <a:latin typeface="Bookman Old Style"/>
              </a:rPr>
              <a:t>«</a:t>
            </a: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Инклюзивное образование</a:t>
            </a:r>
            <a:endParaRPr lang="ru-RU" sz="10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</a:pP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в современном</a:t>
            </a:r>
            <a:endParaRPr lang="ru-RU" sz="10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</a:pP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образовательном пространстве</a:t>
            </a:r>
            <a:r>
              <a:rPr lang="ru-RU" sz="1400" b="1" kern="1400" dirty="0">
                <a:solidFill>
                  <a:srgbClr val="000080"/>
                </a:solidFill>
                <a:latin typeface="Bookman Old Style"/>
              </a:rPr>
              <a:t>»</a:t>
            </a:r>
            <a:endParaRPr lang="ru-RU" sz="1000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ru-RU" sz="1000" kern="1400" dirty="0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71600" y="3393268"/>
            <a:ext cx="7272808" cy="2333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23520">
              <a:lnSpc>
                <a:spcPct val="119000"/>
              </a:lnSpc>
              <a:spcAft>
                <a:spcPts val="600"/>
              </a:spcAft>
            </a:pPr>
            <a:r>
              <a:rPr lang="ru-RU" sz="2400" b="1" kern="1400" dirty="0">
                <a:solidFill>
                  <a:srgbClr val="000000"/>
                </a:solidFill>
                <a:latin typeface="Bookman Old Style"/>
              </a:rPr>
              <a:t>Коновалова Наталья Леонидовна,</a:t>
            </a:r>
          </a:p>
          <a:p>
            <a:pPr marR="223520">
              <a:lnSpc>
                <a:spcPct val="119000"/>
              </a:lnSpc>
              <a:spcAft>
                <a:spcPts val="600"/>
              </a:spcAft>
            </a:pPr>
            <a:r>
              <a:rPr lang="ru-RU" sz="2400" kern="1400" dirty="0">
                <a:solidFill>
                  <a:srgbClr val="000000"/>
                </a:solidFill>
                <a:latin typeface="Bookman Old Style"/>
              </a:rPr>
              <a:t>модератор семинара, руководитель проекта, </a:t>
            </a:r>
            <a:r>
              <a:rPr lang="ru-RU" sz="2400" kern="1400" dirty="0" err="1">
                <a:solidFill>
                  <a:srgbClr val="000000"/>
                </a:solidFill>
                <a:latin typeface="Bookman Old Style"/>
              </a:rPr>
              <a:t>к.пс.н</a:t>
            </a:r>
            <a:r>
              <a:rPr lang="ru-RU" sz="2400" kern="1400" dirty="0">
                <a:solidFill>
                  <a:srgbClr val="000000"/>
                </a:solidFill>
                <a:latin typeface="Bookman Old Style"/>
              </a:rPr>
              <a:t>., заведующий кафедрой специальной психологии СПбГУ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ru-RU" kern="1400" dirty="0">
                <a:solidFill>
                  <a:srgbClr val="000000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5029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646" y="404665"/>
            <a:ext cx="541396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2900" y="430337"/>
            <a:ext cx="3779912" cy="1594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9000"/>
              </a:lnSpc>
            </a:pPr>
            <a:r>
              <a:rPr lang="ru-RU" sz="1400" b="1" kern="1400" dirty="0">
                <a:solidFill>
                  <a:srgbClr val="000080"/>
                </a:solidFill>
                <a:latin typeface="Bookman Old Style"/>
              </a:rPr>
              <a:t>«</a:t>
            </a: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Инклюзивное образование</a:t>
            </a:r>
            <a:endParaRPr lang="ru-RU" sz="10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</a:pP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в современном</a:t>
            </a:r>
            <a:endParaRPr lang="ru-RU" sz="10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</a:pP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образовательном пространстве</a:t>
            </a:r>
            <a:r>
              <a:rPr lang="ru-RU" sz="1400" b="1" kern="1400" dirty="0">
                <a:solidFill>
                  <a:srgbClr val="000080"/>
                </a:solidFill>
                <a:latin typeface="Bookman Old Style"/>
              </a:rPr>
              <a:t>»</a:t>
            </a:r>
            <a:endParaRPr lang="ru-RU" sz="1000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ru-RU" sz="1000" kern="1400" dirty="0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3068960"/>
            <a:ext cx="7644010" cy="31029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9000"/>
              </a:lnSpc>
              <a:spcAft>
                <a:spcPts val="600"/>
              </a:spcAft>
            </a:pPr>
            <a:r>
              <a:rPr lang="ru-RU" sz="2400" b="1" kern="1400" dirty="0">
                <a:solidFill>
                  <a:srgbClr val="000000"/>
                </a:solidFill>
                <a:latin typeface="Bookman Old Style"/>
              </a:rPr>
              <a:t>ПЛЕНАРНОЕ ЗАСЕДАНИЕ</a:t>
            </a:r>
            <a:endParaRPr lang="ru-RU" kern="1400" dirty="0">
              <a:solidFill>
                <a:srgbClr val="000000"/>
              </a:solidFill>
            </a:endParaRPr>
          </a:p>
          <a:p>
            <a:pPr marL="142240" marR="182880" indent="-142240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kern="1400" dirty="0">
                <a:solidFill>
                  <a:srgbClr val="000000"/>
                </a:solidFill>
                <a:latin typeface="Symbol"/>
              </a:rPr>
              <a:t>·</a:t>
            </a:r>
            <a:r>
              <a:rPr lang="ru-RU" kern="1400" dirty="0">
                <a:solidFill>
                  <a:srgbClr val="000000"/>
                </a:solidFill>
              </a:rPr>
              <a:t> </a:t>
            </a:r>
            <a:r>
              <a:rPr lang="ru-RU" b="1" kern="1400" dirty="0">
                <a:solidFill>
                  <a:srgbClr val="000000"/>
                </a:solidFill>
                <a:latin typeface="Bookman Old Style"/>
              </a:rPr>
              <a:t>ТПМПК: взаимодействие с педагогами образовательных учреждений</a:t>
            </a:r>
            <a:endParaRPr lang="ru-RU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</a:pPr>
            <a:r>
              <a:rPr lang="ru-RU" sz="2400" b="1" kern="1400" dirty="0">
                <a:solidFill>
                  <a:srgbClr val="000000"/>
                </a:solidFill>
                <a:latin typeface="Bookman Old Style"/>
              </a:rPr>
              <a:t>Селявина Ирина Борисовна</a:t>
            </a:r>
          </a:p>
          <a:p>
            <a:pPr>
              <a:lnSpc>
                <a:spcPct val="119000"/>
              </a:lnSpc>
            </a:pPr>
            <a:r>
              <a:rPr lang="ru-RU" sz="2400" kern="1400" dirty="0">
                <a:solidFill>
                  <a:srgbClr val="000000"/>
                </a:solidFill>
                <a:latin typeface="Bookman Old Style"/>
              </a:rPr>
              <a:t>руководитель отдела, учитель-логопед, член ТПМПК ГБУ ДО ЦППМСП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ru-RU" kern="1400" dirty="0">
                <a:solidFill>
                  <a:srgbClr val="000000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132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646" y="404665"/>
            <a:ext cx="541396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2900" y="430337"/>
            <a:ext cx="3779912" cy="1594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9000"/>
              </a:lnSpc>
            </a:pPr>
            <a:r>
              <a:rPr lang="ru-RU" sz="1400" b="1" kern="1400" dirty="0">
                <a:solidFill>
                  <a:srgbClr val="000080"/>
                </a:solidFill>
                <a:latin typeface="Bookman Old Style"/>
              </a:rPr>
              <a:t>«</a:t>
            </a: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Инклюзивное образование</a:t>
            </a:r>
            <a:endParaRPr lang="ru-RU" sz="10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</a:pP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в современном</a:t>
            </a:r>
            <a:endParaRPr lang="ru-RU" sz="10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</a:pPr>
            <a:r>
              <a:rPr lang="ru-RU" b="1" kern="1400" dirty="0">
                <a:solidFill>
                  <a:srgbClr val="000080"/>
                </a:solidFill>
                <a:latin typeface="Bookman Old Style"/>
              </a:rPr>
              <a:t>образовательном пространстве</a:t>
            </a:r>
            <a:r>
              <a:rPr lang="ru-RU" sz="1400" b="1" kern="1400" dirty="0">
                <a:solidFill>
                  <a:srgbClr val="000080"/>
                </a:solidFill>
                <a:latin typeface="Bookman Old Style"/>
              </a:rPr>
              <a:t>»</a:t>
            </a:r>
            <a:endParaRPr lang="ru-RU" sz="1000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ru-RU" sz="1000" kern="1400" dirty="0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71600" y="3028637"/>
            <a:ext cx="7716018" cy="2139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09550" marR="182880" indent="-209550">
              <a:lnSpc>
                <a:spcPct val="118000"/>
              </a:lnSpc>
              <a:spcBef>
                <a:spcPts val="0"/>
              </a:spcBef>
              <a:spcAft>
                <a:spcPts val="0"/>
              </a:spcAft>
            </a:pPr>
            <a:r>
              <a:rPr lang="ru-RU" kern="1400" dirty="0" smtClean="0">
                <a:solidFill>
                  <a:srgbClr val="000000"/>
                </a:solidFill>
                <a:latin typeface="Symbol"/>
              </a:rPr>
              <a:t>·</a:t>
            </a:r>
            <a:r>
              <a:rPr lang="ru-RU" kern="1400" dirty="0">
                <a:solidFill>
                  <a:srgbClr val="000000"/>
                </a:solidFill>
              </a:rPr>
              <a:t> </a:t>
            </a:r>
            <a:r>
              <a:rPr lang="ru-RU" b="1" kern="1400" dirty="0">
                <a:solidFill>
                  <a:srgbClr val="000000"/>
                </a:solidFill>
                <a:latin typeface="Bookman Old Style"/>
              </a:rPr>
              <a:t>Модель инклюзивного образования в </a:t>
            </a:r>
            <a:r>
              <a:rPr lang="ru-RU" b="1" kern="1400" dirty="0" smtClean="0">
                <a:solidFill>
                  <a:srgbClr val="000000"/>
                </a:solidFill>
                <a:latin typeface="Bookman Old Style"/>
              </a:rPr>
              <a:t>общеобразовательной </a:t>
            </a:r>
            <a:r>
              <a:rPr lang="ru-RU" b="1" kern="1400" dirty="0">
                <a:solidFill>
                  <a:srgbClr val="000000"/>
                </a:solidFill>
                <a:latin typeface="Bookman Old Style"/>
              </a:rPr>
              <a:t>школе</a:t>
            </a:r>
            <a:endParaRPr lang="ru-RU" kern="1400" dirty="0">
              <a:solidFill>
                <a:srgbClr val="000000"/>
              </a:solidFill>
            </a:endParaRPr>
          </a:p>
          <a:p>
            <a:pPr>
              <a:lnSpc>
                <a:spcPct val="144000"/>
              </a:lnSpc>
            </a:pPr>
            <a:r>
              <a:rPr lang="ru-RU" sz="2400" b="1" kern="1400" dirty="0">
                <a:solidFill>
                  <a:srgbClr val="000000"/>
                </a:solidFill>
                <a:latin typeface="Bookman Old Style"/>
              </a:rPr>
              <a:t>Полежаева Светлана Владимировна</a:t>
            </a:r>
          </a:p>
          <a:p>
            <a:pPr>
              <a:lnSpc>
                <a:spcPct val="144000"/>
              </a:lnSpc>
            </a:pPr>
            <a:r>
              <a:rPr lang="ru-RU" sz="2400" kern="1400" dirty="0">
                <a:solidFill>
                  <a:srgbClr val="000000"/>
                </a:solidFill>
                <a:latin typeface="Bookman Old Style"/>
              </a:rPr>
              <a:t>методист школы № 619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ru-RU" kern="1400" dirty="0">
                <a:solidFill>
                  <a:srgbClr val="000000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488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671691"/>
            <a:ext cx="7832016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Федеральный Закон от </a:t>
            </a:r>
            <a:r>
              <a:rPr lang="ru-RU" dirty="0"/>
              <a:t>24.11.1995 № 181-ФЗ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/>
              <a:t>О социальной защите инвалидов в Российской Федерации</a:t>
            </a:r>
            <a:r>
              <a:rPr lang="ru-RU" dirty="0" smtClean="0"/>
              <a:t>».</a:t>
            </a:r>
          </a:p>
          <a:p>
            <a:endParaRPr lang="ru-RU" dirty="0" smtClean="0"/>
          </a:p>
          <a:p>
            <a:r>
              <a:rPr lang="ru-RU" dirty="0" smtClean="0"/>
              <a:t>2. Федеральный </a:t>
            </a:r>
            <a:r>
              <a:rPr lang="ru-RU" dirty="0"/>
              <a:t>Закон </a:t>
            </a:r>
            <a:r>
              <a:rPr lang="ru-RU" dirty="0" smtClean="0"/>
              <a:t>от </a:t>
            </a:r>
            <a:r>
              <a:rPr lang="ru-RU" dirty="0"/>
              <a:t>29.12.2012 № 273-ФЗ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/>
              <a:t>Об образовании в Российской Федерации</a:t>
            </a:r>
            <a:r>
              <a:rPr lang="ru-RU" dirty="0" smtClean="0"/>
              <a:t>».</a:t>
            </a:r>
          </a:p>
          <a:p>
            <a:endParaRPr lang="ru-RU" dirty="0" smtClean="0"/>
          </a:p>
          <a:p>
            <a:r>
              <a:rPr lang="ru-RU" dirty="0" smtClean="0"/>
              <a:t>3. Федеральный </a:t>
            </a:r>
            <a:r>
              <a:rPr lang="ru-RU" dirty="0"/>
              <a:t>Закон</a:t>
            </a:r>
            <a:r>
              <a:rPr lang="ru-RU" dirty="0" smtClean="0"/>
              <a:t> </a:t>
            </a:r>
            <a:r>
              <a:rPr lang="ru-RU" dirty="0"/>
              <a:t>от 03.05.2012 № 46-ФЗ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/>
              <a:t>О ратификации Конвенции о правах инвалидов</a:t>
            </a:r>
            <a:r>
              <a:rPr lang="ru-RU" dirty="0" smtClean="0"/>
              <a:t>».</a:t>
            </a:r>
          </a:p>
          <a:p>
            <a:endParaRPr lang="ru-RU" dirty="0" smtClean="0"/>
          </a:p>
          <a:p>
            <a:r>
              <a:rPr lang="ru-RU" dirty="0" smtClean="0"/>
              <a:t>4. Указ </a:t>
            </a:r>
            <a:r>
              <a:rPr lang="ru-RU" dirty="0"/>
              <a:t>Президента Российской Федерации от 01.06.2012 № 761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/>
              <a:t>О национальной стратегии действий в интересах детей на 2012-2017 годы</a:t>
            </a:r>
            <a:r>
              <a:rPr lang="ru-RU" dirty="0" smtClean="0"/>
              <a:t>».</a:t>
            </a:r>
          </a:p>
          <a:p>
            <a:endParaRPr lang="ru-RU" dirty="0" smtClean="0"/>
          </a:p>
          <a:p>
            <a:r>
              <a:rPr lang="ru-RU" dirty="0" smtClean="0"/>
              <a:t>5. Письмо министерства образования и науки РФ от 18.04.2008 № АФ-150/06 </a:t>
            </a:r>
          </a:p>
          <a:p>
            <a:r>
              <a:rPr lang="ru-RU" dirty="0" smtClean="0"/>
              <a:t>«О создании условий для получения образования детьми с ограниченными </a:t>
            </a:r>
          </a:p>
          <a:p>
            <a:r>
              <a:rPr lang="ru-RU" dirty="0" smtClean="0"/>
              <a:t>возможностями здоровья и детьми инвалидами».</a:t>
            </a:r>
          </a:p>
          <a:p>
            <a:endParaRPr lang="ru-RU" dirty="0" smtClean="0"/>
          </a:p>
          <a:p>
            <a:r>
              <a:rPr lang="ru-RU" dirty="0" smtClean="0"/>
              <a:t>6. Закон Санкт-Петербурга от 22.11.2011 № 728-132 </a:t>
            </a:r>
          </a:p>
          <a:p>
            <a:r>
              <a:rPr lang="ru-RU" dirty="0" smtClean="0"/>
              <a:t>«Социальный кодекс Санкт-Петербурга».</a:t>
            </a:r>
            <a:endParaRPr lang="ru-RU" dirty="0"/>
          </a:p>
          <a:p>
            <a:endParaRPr lang="ru-RU" dirty="0" smtClean="0"/>
          </a:p>
          <a:p>
            <a:r>
              <a:rPr lang="ru-RU" dirty="0" smtClean="0"/>
              <a:t>7.  Приказ МО и науки РФ от 31.12.2015 № 1578 «О внесении изменений в </a:t>
            </a:r>
          </a:p>
          <a:p>
            <a:r>
              <a:rPr lang="ru-RU" dirty="0" smtClean="0"/>
              <a:t>федеральный государственный образовательный стандарт среднего общего </a:t>
            </a:r>
          </a:p>
          <a:p>
            <a:r>
              <a:rPr lang="ru-RU" dirty="0" smtClean="0"/>
              <a:t>образования, утвержденный 17 мая 2012г  № 413».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25076" y="72488"/>
            <a:ext cx="73304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Законодательство Российской Федерации и Санкт – Петербурга </a:t>
            </a:r>
          </a:p>
          <a:p>
            <a:pPr algn="ctr"/>
            <a:r>
              <a:rPr lang="ru-RU" sz="2000" b="1" dirty="0"/>
              <a:t> </a:t>
            </a:r>
            <a:r>
              <a:rPr lang="ru-RU" sz="2000" b="1" dirty="0" smtClean="0"/>
              <a:t>в области инклюзивного образования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20509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>
            <a:off x="2267744" y="1700808"/>
            <a:ext cx="4104456" cy="338437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7704" y="404664"/>
            <a:ext cx="50464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prstClr val="black"/>
                </a:solidFill>
              </a:rPr>
              <a:t>Три аспекта развития Инклюзии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4723" y="5219908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Создание инклюзивной культуры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3536532">
            <a:off x="4038246" y="2921088"/>
            <a:ext cx="3453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Развитие инклюзивной политики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8126716">
            <a:off x="1205248" y="2898979"/>
            <a:ext cx="3433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Развитие инклюзивной практики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30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671691"/>
            <a:ext cx="854169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Реализация права на образование учащимися </a:t>
            </a:r>
          </a:p>
          <a:p>
            <a:endParaRPr lang="ru-RU" sz="2800" dirty="0"/>
          </a:p>
          <a:p>
            <a:r>
              <a:rPr lang="ru-RU" sz="2800" dirty="0" smtClean="0"/>
              <a:t>с ограниченными возможностями здоровья в </a:t>
            </a:r>
          </a:p>
          <a:p>
            <a:endParaRPr lang="ru-RU" sz="2800" dirty="0"/>
          </a:p>
          <a:p>
            <a:r>
              <a:rPr lang="ru-RU" sz="2800" dirty="0" smtClean="0"/>
              <a:t>общеобразовательной школе, включение детей с ОВЗ </a:t>
            </a:r>
          </a:p>
          <a:p>
            <a:endParaRPr lang="ru-RU" sz="2800" dirty="0" smtClean="0"/>
          </a:p>
          <a:p>
            <a:r>
              <a:rPr lang="ru-RU" sz="2800" dirty="0" smtClean="0"/>
              <a:t>в общую систему образования и их </a:t>
            </a:r>
          </a:p>
          <a:p>
            <a:endParaRPr lang="ru-RU" sz="2800" dirty="0"/>
          </a:p>
          <a:p>
            <a:r>
              <a:rPr lang="ru-RU" sz="2800" dirty="0" smtClean="0"/>
              <a:t>социальная адаптация.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609751" y="72488"/>
            <a:ext cx="17611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Цель проекта: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27434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841</Words>
  <Application>Microsoft Office PowerPoint</Application>
  <PresentationFormat>Экран (4:3)</PresentationFormat>
  <Paragraphs>215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22</cp:revision>
  <dcterms:created xsi:type="dcterms:W3CDTF">2016-03-09T14:47:40Z</dcterms:created>
  <dcterms:modified xsi:type="dcterms:W3CDTF">2016-03-10T11:37:10Z</dcterms:modified>
</cp:coreProperties>
</file>